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91C440D-1D2A-4924-B615-A360AA5BA0FB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1560" cy="3424680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</p:spPr>
        <p:txBody>
          <a:bodyPr lIns="0" rIns="0" tIns="91440" bIns="91440"/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1560" cy="3424680"/>
          </a:xfrm>
          <a:prstGeom prst="rect">
            <a:avLst/>
          </a:prstGeom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</p:spPr>
        <p:txBody>
          <a:bodyPr lIns="0" rIns="0" tIns="91440" bIns="91440"/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1560" cy="3424680"/>
          </a:xfrm>
          <a:prstGeom prst="rect">
            <a:avLst/>
          </a:prstGeom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</p:spPr>
        <p:txBody>
          <a:bodyPr lIns="0" rIns="0" tIns="91440" bIns="91440"/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1560" cy="3424680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</p:spPr>
        <p:txBody>
          <a:bodyPr lIns="0" rIns="0" tIns="91440" bIns="91440"/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1560" cy="3424680"/>
          </a:xfrm>
          <a:prstGeom prst="rect">
            <a:avLst/>
          </a:prstGeom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</p:spPr>
        <p:txBody>
          <a:bodyPr lIns="0" rIns="0" tIns="91440" bIns="91440"/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1560" cy="342468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</p:spPr>
        <p:txBody>
          <a:bodyPr lIns="0" rIns="0" tIns="91440" bIns="91440"/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1560" cy="342468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</p:spPr>
        <p:txBody>
          <a:bodyPr lIns="0" rIns="0" tIns="91440" bIns="91440"/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1560" cy="3424680"/>
          </a:xfrm>
          <a:prstGeom prst="rect">
            <a:avLst/>
          </a:prstGeom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</p:spPr>
        <p:txBody>
          <a:bodyPr lIns="0" rIns="0" tIns="91440" bIns="91440"/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1560" cy="342468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</p:spPr>
        <p:txBody>
          <a:bodyPr lIns="0" rIns="0" tIns="91440" bIns="91440"/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458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</a:t>
            </a:r>
            <a:r>
              <a:rPr b="0" lang="en-US" sz="4400" spc="-1" strike="noStrike">
                <a:latin typeface="Arial"/>
              </a:rPr>
              <a:t>edit the </a:t>
            </a:r>
            <a:r>
              <a:rPr b="0" lang="en-US" sz="4400" spc="-1" strike="noStrike">
                <a:latin typeface="Arial"/>
              </a:rPr>
              <a:t>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0"/>
            <a:ext cx="9139680" cy="631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c458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9139680" cy="631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lsa.colorado.edu/papers/JASIS.lsi.90.pdf" TargetMode="External"/><Relationship Id="rId2" Type="http://schemas.openxmlformats.org/officeDocument/2006/relationships/image" Target="../media/image4.png"/><Relationship Id="rId3" Type="http://schemas.openxmlformats.org/officeDocument/2006/relationships/hyperlink" Target="http://www.jmlr.org/papers/volume3/blei03a/blei03a.pdf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www.aclweb.org/anthology/J92-4003" TargetMode="External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://www.jmlr.org/papers/volume3/bengio03a/bengio03a.pdf" TargetMode="External"/><Relationship Id="rId3" Type="http://schemas.openxmlformats.org/officeDocument/2006/relationships/hyperlink" Target="http://www.jmlr.org/papers/volume3/bengio03a/bengio03a.pdf" TargetMode="External"/><Relationship Id="rId4" Type="http://schemas.openxmlformats.org/officeDocument/2006/relationships/hyperlink" Target="http://www.jmlr.org/papers/volume3/bengio03a/bengio03a.pdf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ronan.collobert.com/pub/matos/2008_nlp_icml.pdf" TargetMode="External"/><Relationship Id="rId7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papers.nips.cc/paper/5021-distributed-representations-of-words-and-phrases-and-their-compositionality.pdf" TargetMode="External"/><Relationship Id="rId2" Type="http://schemas.openxmlformats.org/officeDocument/2006/relationships/image" Target="../media/image9.png"/><Relationship Id="rId3" Type="http://schemas.openxmlformats.org/officeDocument/2006/relationships/hyperlink" Target="https://nlp.stanford.edu/projects/glove/" TargetMode="External"/><Relationship Id="rId4" Type="http://schemas.openxmlformats.org/officeDocument/2006/relationships/hyperlink" Target="https://arxiv.org/abs/1607.04606" TargetMode="External"/><Relationship Id="rId5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https://arxiv.org/abs/1801.06146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hyperlink" Target="https://arxiv.org/abs/1801.06146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arxiv.org/abs/1809.10040" TargetMode="Externa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course.fast.ai/part2" TargetMode="Externa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cse.ust.hk/~qyang/Docs/2009/tkde_transfer_learning.pdf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super.gluebenchmark.com/leaderboard" TargetMode="Externa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ruder.io/thesis/neural_transfer_learning_for_nlp.pdf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98800" y="731520"/>
            <a:ext cx="8516160" cy="374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Roboto"/>
                <a:ea typeface="Roboto"/>
              </a:rPr>
              <a:t>Transfer Learning in NLP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(ULMFiT)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333333"/>
                </a:solidFill>
                <a:latin typeface="Roboto"/>
                <a:ea typeface="Roboto"/>
              </a:rPr>
              <a:t>Adrian Brasoveanu, 11/14/2019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b2b2b2"/>
                </a:solidFill>
                <a:latin typeface="Roboto"/>
                <a:ea typeface="Roboto"/>
              </a:rPr>
              <a:t>[based on slides by Sebastian Ruder]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C020276D-DC74-42B2-B185-7FF44512880B}" type="slidenum">
              <a:rPr b="0" lang="en-US" sz="1000" spc="-1" strike="noStrike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311760" y="0"/>
            <a:ext cx="8516160" cy="5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Word Type Representation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0" y="-3240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Unsupervised pretraining : Pre-Neural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177840" y="675360"/>
            <a:ext cx="3276360" cy="7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Latent Semantic Analysis (LSA)—SVD of term-document matrix, (</a:t>
            </a:r>
            <a:r>
              <a:rPr b="0" lang="en-US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Deerwester et al., 1990</a:t>
            </a:r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n-US" sz="1400" spc="-1" strike="noStrike">
              <a:latin typeface="Arial"/>
            </a:endParaRPr>
          </a:p>
        </p:txBody>
      </p:sp>
      <p:pic>
        <p:nvPicPr>
          <p:cNvPr id="227" name="Google Shape;560;p63" descr=""/>
          <p:cNvPicPr/>
          <p:nvPr/>
        </p:nvPicPr>
        <p:blipFill>
          <a:blip r:embed="rId2"/>
          <a:stretch/>
        </p:blipFill>
        <p:spPr>
          <a:xfrm>
            <a:off x="1720440" y="3427560"/>
            <a:ext cx="2344680" cy="1227600"/>
          </a:xfrm>
          <a:prstGeom prst="rect">
            <a:avLst/>
          </a:prstGeom>
          <a:ln>
            <a:noFill/>
          </a:ln>
        </p:spPr>
      </p:pic>
      <p:sp>
        <p:nvSpPr>
          <p:cNvPr id="228" name="CustomShape 4"/>
          <p:cNvSpPr/>
          <p:nvPr/>
        </p:nvSpPr>
        <p:spPr>
          <a:xfrm>
            <a:off x="4442040" y="3582720"/>
            <a:ext cx="4320720" cy="114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Latent Dirichlet Allocation (LDA)—Documents are mixtures of topics and topics are mixtures of words (</a:t>
            </a:r>
            <a:r>
              <a:rPr b="0" lang="en-US" sz="14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3"/>
              </a:rPr>
              <a:t>Blei et al., 2003</a:t>
            </a:r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3580920" y="731160"/>
            <a:ext cx="3600" cy="23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0" name="Google Shape;563;p63" descr=""/>
          <p:cNvPicPr/>
          <p:nvPr/>
        </p:nvPicPr>
        <p:blipFill>
          <a:blip r:embed="rId4"/>
          <a:stretch/>
        </p:blipFill>
        <p:spPr>
          <a:xfrm>
            <a:off x="345600" y="1580760"/>
            <a:ext cx="2940840" cy="1578600"/>
          </a:xfrm>
          <a:prstGeom prst="rect">
            <a:avLst/>
          </a:prstGeom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231" name="CustomShape 6"/>
          <p:cNvSpPr/>
          <p:nvPr/>
        </p:nvSpPr>
        <p:spPr>
          <a:xfrm rot="10800000">
            <a:off x="65450160" y="3636000"/>
            <a:ext cx="5139000" cy="2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7"/>
          <p:cNvSpPr/>
          <p:nvPr/>
        </p:nvSpPr>
        <p:spPr>
          <a:xfrm>
            <a:off x="3786480" y="1381680"/>
            <a:ext cx="1942560" cy="131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Brown clusters, hard hierarchical clustering based on n-gram LMs, (</a:t>
            </a:r>
            <a:r>
              <a:rPr b="0" lang="en-US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5"/>
              </a:rPr>
              <a:t>Brown et al. 1992</a:t>
            </a:r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n-US" sz="1400" spc="-1" strike="noStrike">
              <a:latin typeface="Arial"/>
            </a:endParaRPr>
          </a:p>
        </p:txBody>
      </p:sp>
      <p:pic>
        <p:nvPicPr>
          <p:cNvPr id="233" name="Google Shape;566;p63" descr=""/>
          <p:cNvPicPr/>
          <p:nvPr/>
        </p:nvPicPr>
        <p:blipFill>
          <a:blip r:embed="rId6"/>
          <a:stretch/>
        </p:blipFill>
        <p:spPr>
          <a:xfrm>
            <a:off x="5628600" y="641520"/>
            <a:ext cx="3349080" cy="2679480"/>
          </a:xfrm>
          <a:prstGeom prst="rect">
            <a:avLst/>
          </a:prstGeom>
          <a:ln>
            <a:noFill/>
          </a:ln>
        </p:spPr>
      </p:pic>
      <p:sp>
        <p:nvSpPr>
          <p:cNvPr id="234" name="CustomShape 8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B046BE4B-5B0F-4E5A-86A8-F14CE49E6820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Language Model Pretraining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326880" y="578520"/>
            <a:ext cx="8125560" cy="34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Many successful pretraining approaches are based on language modeling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Informally, a LM learns </a:t>
            </a:r>
            <a:r>
              <a:rPr b="0" i="1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P</a:t>
            </a:r>
            <a:r>
              <a:rPr b="0" i="1" lang="en-US" sz="1800" spc="-1" strike="noStrike" baseline="-25000">
                <a:solidFill>
                  <a:srgbClr val="666666"/>
                </a:solidFill>
                <a:latin typeface="Roboto"/>
                <a:ea typeface="Roboto"/>
              </a:rPr>
              <a:t>ϴ</a:t>
            </a:r>
            <a:r>
              <a:rPr b="0" i="1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(text)</a:t>
            </a: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 or </a:t>
            </a:r>
            <a:r>
              <a:rPr b="0" i="1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P</a:t>
            </a:r>
            <a:r>
              <a:rPr b="0" i="1" lang="en-US" sz="1800" spc="-1" strike="noStrike" baseline="-25000">
                <a:solidFill>
                  <a:srgbClr val="666666"/>
                </a:solidFill>
                <a:latin typeface="Roboto"/>
                <a:ea typeface="Roboto"/>
              </a:rPr>
              <a:t>ϴ</a:t>
            </a:r>
            <a:r>
              <a:rPr b="0" i="1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(text | some other text)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LMs don’t require human annotation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Many languages have enough text to learn high capacity model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Versatile—can learn both sentence and word representations with a variety of objective functions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9672C538-2256-4464-BBF3-E157D257FDA4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1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311760" y="0"/>
            <a:ext cx="8516160" cy="5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Word Type Representation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Word vector pretraining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4186080" y="762840"/>
            <a:ext cx="360" cy="314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41" name="Google Shape;575;p64" descr=""/>
          <p:cNvPicPr/>
          <p:nvPr/>
        </p:nvPicPr>
        <p:blipFill>
          <a:blip r:embed="rId1"/>
          <a:stretch/>
        </p:blipFill>
        <p:spPr>
          <a:xfrm>
            <a:off x="472320" y="1417680"/>
            <a:ext cx="3548880" cy="2570040"/>
          </a:xfrm>
          <a:prstGeom prst="rect">
            <a:avLst/>
          </a:prstGeom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242" name="CustomShape 4"/>
          <p:cNvSpPr/>
          <p:nvPr/>
        </p:nvSpPr>
        <p:spPr>
          <a:xfrm>
            <a:off x="472320" y="598680"/>
            <a:ext cx="3361680" cy="5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n-gram neural language model </a:t>
            </a:r>
            <a:r>
              <a:rPr b="0" lang="en-US" sz="18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2"/>
              </a:rPr>
              <a:t>(Bengio </a:t>
            </a:r>
            <a:r>
              <a:rPr b="0" lang="en-US" sz="18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3"/>
              </a:rPr>
              <a:t>et al.</a:t>
            </a:r>
            <a:r>
              <a:rPr b="0" lang="en-US" sz="18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4"/>
              </a:rPr>
              <a:t> 2003)</a:t>
            </a:r>
            <a:br/>
            <a:endParaRPr b="0" lang="en-US" sz="1800" spc="-1" strike="noStrike">
              <a:latin typeface="Arial"/>
            </a:endParaRPr>
          </a:p>
        </p:txBody>
      </p:sp>
      <p:pic>
        <p:nvPicPr>
          <p:cNvPr id="243" name="Google Shape;577;p64" descr=""/>
          <p:cNvPicPr/>
          <p:nvPr/>
        </p:nvPicPr>
        <p:blipFill>
          <a:blip r:embed="rId5"/>
          <a:stretch/>
        </p:blipFill>
        <p:spPr>
          <a:xfrm>
            <a:off x="4888440" y="1790640"/>
            <a:ext cx="3484800" cy="2068920"/>
          </a:xfrm>
          <a:prstGeom prst="rect">
            <a:avLst/>
          </a:prstGeom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244" name="CustomShape 5"/>
          <p:cNvSpPr/>
          <p:nvPr/>
        </p:nvSpPr>
        <p:spPr>
          <a:xfrm>
            <a:off x="4675680" y="583560"/>
            <a:ext cx="3909960" cy="103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Supervised multitask word embeddings </a:t>
            </a:r>
            <a:r>
              <a:rPr b="0" lang="en-US" sz="18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6"/>
              </a:rPr>
              <a:t>(Collobert and Weston, 2008)</a:t>
            </a:r>
            <a:br/>
            <a:endParaRPr b="0" lang="en-US" sz="1800" spc="-1" strike="noStrike">
              <a:latin typeface="Arial"/>
            </a:endParaRPr>
          </a:p>
        </p:txBody>
      </p:sp>
      <p:sp>
        <p:nvSpPr>
          <p:cNvPr id="245" name="CustomShape 6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CF9B70A9-ABE5-49D8-91A8-18415EAB3707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word2vec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455040" y="559440"/>
            <a:ext cx="841212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Efficient algorithm + large scale training → high quality word vectors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(</a:t>
            </a:r>
            <a:r>
              <a:rPr b="0" lang="en-US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Mikolov et al., 2013</a:t>
            </a: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48" name="Google Shape;586;p65" descr=""/>
          <p:cNvPicPr/>
          <p:nvPr/>
        </p:nvPicPr>
        <p:blipFill>
          <a:blip r:embed="rId2"/>
          <a:stretch/>
        </p:blipFill>
        <p:spPr>
          <a:xfrm>
            <a:off x="2831400" y="987120"/>
            <a:ext cx="5772600" cy="2710800"/>
          </a:xfrm>
          <a:prstGeom prst="rect">
            <a:avLst/>
          </a:prstGeom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249" name="CustomShape 3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1F416E69-020A-4A7D-9C36-08CBA37C0BAD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302400" y="3550680"/>
            <a:ext cx="7555680" cy="104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See also:</a:t>
            </a:r>
            <a:br/>
            <a:r>
              <a:rPr b="0" lang="en-US" sz="14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3"/>
              </a:rPr>
              <a:t>Pennington et al. (2014</a:t>
            </a:r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): GloVe</a:t>
            </a:r>
            <a:br/>
            <a:r>
              <a:rPr b="0" lang="en-US" sz="14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4"/>
              </a:rPr>
              <a:t>Bojanowski et al. (2017</a:t>
            </a:r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): fastText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ULMFiT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52" name="Google Shape;730;p79" descr=""/>
          <p:cNvPicPr/>
          <p:nvPr/>
        </p:nvPicPr>
        <p:blipFill>
          <a:blip r:embed="rId1"/>
          <a:stretch/>
        </p:blipFill>
        <p:spPr>
          <a:xfrm>
            <a:off x="237960" y="660960"/>
            <a:ext cx="5414040" cy="2149200"/>
          </a:xfrm>
          <a:prstGeom prst="rect">
            <a:avLst/>
          </a:prstGeom>
          <a:ln>
            <a:noFill/>
          </a:ln>
        </p:spPr>
      </p:pic>
      <p:sp>
        <p:nvSpPr>
          <p:cNvPr id="253" name="CustomShape 2"/>
          <p:cNvSpPr/>
          <p:nvPr/>
        </p:nvSpPr>
        <p:spPr>
          <a:xfrm>
            <a:off x="5983200" y="1201320"/>
            <a:ext cx="2678760" cy="27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Pretrain AWD-LSTM LM, fine-tune LM in two stages with different adaptation techniques</a:t>
            </a:r>
            <a:br/>
            <a:br/>
            <a:br/>
            <a:br/>
            <a:br/>
            <a:br/>
            <a:r>
              <a:rPr b="0" lang="en-US" sz="1400" spc="-1" strike="noStrike">
                <a:solidFill>
                  <a:srgbClr val="666666"/>
                </a:solidFill>
                <a:latin typeface="Roboto"/>
                <a:ea typeface="Roboto"/>
              </a:rPr>
              <a:t>SOTA for six classification datasets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6260760" y="4501080"/>
            <a:ext cx="2594160" cy="4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r">
              <a:lnSpc>
                <a:spcPct val="100000"/>
              </a:lnSpc>
            </a:pPr>
            <a:r>
              <a:rPr b="0" lang="en-US" sz="12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2"/>
              </a:rPr>
              <a:t>(Howard and Ruder, ACL 2018)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255" name="Google Shape;733;p79" descr=""/>
          <p:cNvPicPr/>
          <p:nvPr/>
        </p:nvPicPr>
        <p:blipFill>
          <a:blip r:embed="rId3"/>
          <a:srcRect l="0" t="0" r="0" b="59718"/>
          <a:stretch/>
        </p:blipFill>
        <p:spPr>
          <a:xfrm>
            <a:off x="237960" y="2814480"/>
            <a:ext cx="4920480" cy="1051200"/>
          </a:xfrm>
          <a:prstGeom prst="rect">
            <a:avLst/>
          </a:prstGeom>
          <a:ln>
            <a:noFill/>
          </a:ln>
        </p:spPr>
      </p:pic>
      <p:pic>
        <p:nvPicPr>
          <p:cNvPr id="256" name="Google Shape;734;p79" descr=""/>
          <p:cNvPicPr/>
          <p:nvPr/>
        </p:nvPicPr>
        <p:blipFill>
          <a:blip r:embed="rId4"/>
          <a:srcRect l="0" t="52234" r="0" b="10182"/>
          <a:stretch/>
        </p:blipFill>
        <p:spPr>
          <a:xfrm>
            <a:off x="246600" y="3869640"/>
            <a:ext cx="4903200" cy="977040"/>
          </a:xfrm>
          <a:prstGeom prst="rect">
            <a:avLst/>
          </a:prstGeom>
          <a:ln>
            <a:noFill/>
          </a:ln>
        </p:spPr>
      </p:pic>
      <p:sp>
        <p:nvSpPr>
          <p:cNvPr id="257" name="CustomShape 4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76FE5D80-0B4D-41F2-814F-3F85A7F98D7E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Pretraining reduces need for annotated data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59" name="Google Shape;807;p88" descr=""/>
          <p:cNvPicPr/>
          <p:nvPr/>
        </p:nvPicPr>
        <p:blipFill>
          <a:blip r:embed="rId1"/>
          <a:stretch/>
        </p:blipFill>
        <p:spPr>
          <a:xfrm>
            <a:off x="621720" y="1133640"/>
            <a:ext cx="7981560" cy="178308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6260760" y="4501080"/>
            <a:ext cx="2594160" cy="4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r">
              <a:lnSpc>
                <a:spcPct val="100000"/>
              </a:lnSpc>
            </a:pPr>
            <a:r>
              <a:rPr b="0" lang="en-US" sz="12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2"/>
              </a:rPr>
              <a:t>(Howard and Ruder, ACL 2018)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E6F4B63C-9AD0-4E60-8B8B-E46393598A59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Why does language modeling work so well?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326880" y="578520"/>
            <a:ext cx="8125560" cy="34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Language modeling is a very difficult task, even for humans.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Language models are expected to compress any possible context into a vector that generalizes over possible completions.</a:t>
            </a:r>
            <a:endParaRPr b="0" lang="en-US" sz="1800" spc="-1" strike="noStrike">
              <a:latin typeface="Arial"/>
            </a:endParaRPr>
          </a:p>
          <a:p>
            <a:pPr lvl="1" marL="9144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“</a:t>
            </a: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They walked down the street to ???”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To have any chance at solving this task, a model is forced to learn syntax, semantics, encode facts about the world, etc.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Given enough data, a huge model, and enough compute, can do a reasonable job!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Empirically works better than translation, autoencoding: “Language Modeling Teaches You More Syntax than Translation Does” (</a:t>
            </a:r>
            <a:r>
              <a:rPr b="0" lang="en-US" sz="18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1"/>
              </a:rPr>
              <a:t>Zhang et al. 2018</a:t>
            </a: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D20CCEE2-A862-4792-A993-FFAE1F89F414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1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1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1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1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1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1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Today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326880" y="578520"/>
            <a:ext cx="8125560" cy="34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Go through one example of sequential transfer learning for a classification task in full detail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Data: the IMDB movie reviews (Maas et al. 2011)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Transfer learning following the ULMFiT model (Howard and Ruder 2018)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We use the AWD-LSTM model (Merity et al 2017), a vanilla LSTM with four kinds of dropout regularization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Small, simple model: word embedding size of 300, 2 LSTM layers with 300 hidden size per layer, BPTT (back-propagation through time) of size 70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We pretrain a language model on Wikitext-103 (Merity et al. 2017b): 28595 preprocessed Wikipedia articles, a total of 103 million words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Pretrained model is small and simple (no attention, skip connections etc.) and the pretraining corpus is of modest size.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54E51C23-A996-408A-910C-7FE496B6525B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1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Today (ctd.)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26880" y="578520"/>
            <a:ext cx="8125560" cy="34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We finetune the pretrained AWD-LSTM model using discriminative (Yosinski et al. 2014) and slanted triangular (Smith 2017; Howard and Ruder 2018) learning rates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Discriminative learning rates help us avoid catastrophic forgetting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Slanted triangular learning rates improve (rate of) convergence in training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We do the same kind of minimal preprocessing as in Howard and Ruder (2018)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Notebooks based on the Fastai course, v3, part 2: </a:t>
            </a:r>
            <a:r>
              <a:rPr b="0" lang="en-US" sz="18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1"/>
              </a:rPr>
              <a:t>https://course.fast.ai/part2</a:t>
            </a: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 </a:t>
            </a:r>
            <a:endParaRPr b="0" lang="en-US" sz="18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We start with an overview of the preprocessing steps</a:t>
            </a:r>
            <a:endParaRPr b="0" lang="en-US" sz="18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We introduce the AWD-LSTM model</a:t>
            </a:r>
            <a:endParaRPr b="0" lang="en-US" sz="18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We show how to pretrain the AWD-LSTM model on Wikipedia</a:t>
            </a:r>
            <a:endParaRPr b="0" lang="en-US" sz="18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808080"/>
                </a:solidFill>
                <a:latin typeface="Roboto"/>
                <a:ea typeface="Roboto"/>
              </a:rPr>
              <a:t>We do ULMFiT-style transfer learning for IMDB sentiment classification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C5386F7A-A34B-4A43-9670-D30029EE6BDC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1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327000" y="4549680"/>
            <a:ext cx="267336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US" sz="18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1"/>
              </a:rPr>
              <a:t>Pan and Yang (2010)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What is transfer learning?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64" name="Google Shape;178;p39" descr=""/>
          <p:cNvPicPr/>
          <p:nvPr/>
        </p:nvPicPr>
        <p:blipFill>
          <a:blip r:embed="rId2"/>
          <a:stretch/>
        </p:blipFill>
        <p:spPr>
          <a:xfrm>
            <a:off x="848160" y="690840"/>
            <a:ext cx="7350840" cy="333252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A9798374-14B4-4269-B2A5-8F657B562BE0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Why transfer learning in NLP?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326880" y="578520"/>
            <a:ext cx="8125560" cy="34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Many NLP tasks share common knowledge about language, e.g., cooccurence/distributional similarities, meaning representations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Tasks can inform each other, e.g., building a language model for English can help with subsequent text classification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Annotated data is (relatively) rare, unlabeled data is (usually) not; leverage unlabeled data to extract as much information as possible from annotated data</a:t>
            </a: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Empirically, transfer learning has resulted in SOTA for many supervised NLP tasks (classification, Q&amp;A etc.) – see GLUE and Super-GLUE tasks</a:t>
            </a:r>
            <a:endParaRPr b="0" lang="en-US" sz="18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1"/>
              </a:rPr>
              <a:t>https://super.gluebenchmark.com/leaderboard</a:t>
            </a: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92D6664A-EE99-4734-91C5-43EE4E0CEA99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1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7398360" y="4679280"/>
            <a:ext cx="174132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US" sz="1200" spc="-1" strike="noStrike" u="sng">
                <a:solidFill>
                  <a:srgbClr val="0097a7"/>
                </a:solidFill>
                <a:uFillTx/>
                <a:latin typeface="Roboto"/>
                <a:ea typeface="Roboto"/>
                <a:hlinkClick r:id="rId1"/>
              </a:rPr>
              <a:t>Ruder (2019)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170" name="Google Shape;200;p42" descr=""/>
          <p:cNvPicPr/>
          <p:nvPr/>
        </p:nvPicPr>
        <p:blipFill>
          <a:blip r:embed="rId2"/>
          <a:stretch/>
        </p:blipFill>
        <p:spPr>
          <a:xfrm>
            <a:off x="1548720" y="698040"/>
            <a:ext cx="4584240" cy="3748320"/>
          </a:xfrm>
          <a:prstGeom prst="rect">
            <a:avLst/>
          </a:prstGeom>
          <a:ln>
            <a:noFill/>
          </a:ln>
        </p:spPr>
      </p:pic>
      <p:grpSp>
        <p:nvGrpSpPr>
          <p:cNvPr id="171" name="Group 2"/>
          <p:cNvGrpSpPr/>
          <p:nvPr/>
        </p:nvGrpSpPr>
        <p:grpSpPr>
          <a:xfrm>
            <a:off x="4820400" y="1242360"/>
            <a:ext cx="3225960" cy="3408120"/>
            <a:chOff x="4820400" y="1242360"/>
            <a:chExt cx="3225960" cy="3408120"/>
          </a:xfrm>
        </p:grpSpPr>
        <p:sp>
          <p:nvSpPr>
            <p:cNvPr id="172" name="CustomShape 3"/>
            <p:cNvSpPr/>
            <p:nvPr/>
          </p:nvSpPr>
          <p:spPr>
            <a:xfrm>
              <a:off x="4820400" y="3801600"/>
              <a:ext cx="1428480" cy="84888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1c458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CustomShape 4"/>
            <p:cNvSpPr/>
            <p:nvPr/>
          </p:nvSpPr>
          <p:spPr>
            <a:xfrm flipH="1">
              <a:off x="5917320" y="2294280"/>
              <a:ext cx="1122480" cy="1494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CustomShape 5"/>
            <p:cNvSpPr/>
            <p:nvPr/>
          </p:nvSpPr>
          <p:spPr>
            <a:xfrm>
              <a:off x="6526800" y="1242360"/>
              <a:ext cx="1519560" cy="1097280"/>
            </a:xfrm>
            <a:prstGeom prst="cloud">
              <a:avLst/>
            </a:prstGeom>
            <a:noFill/>
            <a:ln w="38160">
              <a:solidFill>
                <a:srgbClr val="1c458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Roboto"/>
                  <a:ea typeface="Roboto"/>
                </a:rPr>
                <a:t>We will focus on this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175" name="CustomShape 6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Types of transfer learning in NLP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6" name="CustomShape 7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0176FB4A-9141-4BEA-8562-FC44E04A2C69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12" dur="indefinite" restart="never" nodeType="tmRoot">
          <p:childTnLst>
            <p:seq>
              <p:cTn id="13" dur="indefinite" nodeType="mainSeq"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11760" y="0"/>
            <a:ext cx="8516160" cy="5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Sequential transfer learning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311760" y="542880"/>
            <a:ext cx="8516160" cy="34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Learn on one task / dataset, then transfer to another task / dataset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79" name="Google Shape;256;p46" descr=""/>
          <p:cNvPicPr/>
          <p:nvPr/>
        </p:nvPicPr>
        <p:blipFill>
          <a:blip r:embed="rId1"/>
          <a:stretch/>
        </p:blipFill>
        <p:spPr>
          <a:xfrm>
            <a:off x="471240" y="1750320"/>
            <a:ext cx="1321560" cy="1321560"/>
          </a:xfrm>
          <a:prstGeom prst="rect">
            <a:avLst/>
          </a:prstGeom>
          <a:ln>
            <a:noFill/>
          </a:ln>
        </p:spPr>
      </p:pic>
      <p:sp>
        <p:nvSpPr>
          <p:cNvPr id="180" name="CustomShape 3"/>
          <p:cNvSpPr/>
          <p:nvPr/>
        </p:nvSpPr>
        <p:spPr>
          <a:xfrm>
            <a:off x="3548880" y="1231560"/>
            <a:ext cx="1321560" cy="2097360"/>
          </a:xfrm>
          <a:prstGeom prst="rect">
            <a:avLst/>
          </a:prstGeom>
          <a:noFill/>
          <a:ln w="9360">
            <a:solidFill>
              <a:schemeClr val="lt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word2vec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GloVe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skip-thought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InferSent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ELMo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ULMFiT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GPT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BERT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6561720" y="1686960"/>
            <a:ext cx="1693080" cy="1085760"/>
          </a:xfrm>
          <a:prstGeom prst="rect">
            <a:avLst/>
          </a:prstGeom>
          <a:noFill/>
          <a:ln w="9360">
            <a:solidFill>
              <a:schemeClr val="lt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classification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sequence labeling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Q&amp;A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....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 flipH="1" rot="10800000">
            <a:off x="3382920" y="2468880"/>
            <a:ext cx="1747800" cy="12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6"/>
          <p:cNvSpPr/>
          <p:nvPr/>
        </p:nvSpPr>
        <p:spPr>
          <a:xfrm flipH="1" rot="10800000">
            <a:off x="20054880" y="2667600"/>
            <a:ext cx="1682640" cy="4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7"/>
          <p:cNvSpPr/>
          <p:nvPr/>
        </p:nvSpPr>
        <p:spPr>
          <a:xfrm flipH="1" rot="10800000">
            <a:off x="12516120" y="14632200"/>
            <a:ext cx="543600" cy="101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8"/>
          <p:cNvSpPr/>
          <p:nvPr/>
        </p:nvSpPr>
        <p:spPr>
          <a:xfrm>
            <a:off x="1796760" y="1530000"/>
            <a:ext cx="1454400" cy="63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1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Pretraining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6" name="CustomShape 9"/>
          <p:cNvSpPr/>
          <p:nvPr/>
        </p:nvSpPr>
        <p:spPr>
          <a:xfrm>
            <a:off x="5058720" y="1431720"/>
            <a:ext cx="1454400" cy="63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1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Adaptation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7" name="CustomShape 10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1A6114A1-56A6-4674-A299-1129961C306F}" type="slidenum">
              <a:rPr b="0" lang="en-US" sz="1000" spc="-1" strike="noStrike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88" name="CustomShape 11"/>
          <p:cNvSpPr/>
          <p:nvPr/>
        </p:nvSpPr>
        <p:spPr>
          <a:xfrm flipH="1" rot="10800000">
            <a:off x="6490800" y="2320920"/>
            <a:ext cx="1461960" cy="12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8" dur="indefinite" restart="never" nodeType="tmRoot">
          <p:childTnLst>
            <p:seq>
              <p:cTn id="1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11760" y="0"/>
            <a:ext cx="8516160" cy="5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Example: word vectors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311760" y="542880"/>
            <a:ext cx="8516160" cy="34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Word embedding methods (e.g. word2vec) learn one vector per word: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527040" y="1612440"/>
            <a:ext cx="299556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cat = [0.1, -0.2, 0.4, …]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dog = [0.2, -0.1, 0.7, …]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2FCF8F19-09F9-4191-9DDD-BB5EEB4DDF1C}" type="slidenum">
              <a:rPr b="0" lang="en-US" sz="1000" spc="-1" strike="noStrike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20" dur="indefinite" restart="never" nodeType="tmRoot">
          <p:childTnLst>
            <p:seq>
              <p:cTn id="2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11760" y="0"/>
            <a:ext cx="8516160" cy="5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Example: word vectors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11760" y="542880"/>
            <a:ext cx="8516160" cy="34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Word embedding methods (e.g. word2vec) learn one vector per word: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527040" y="1612440"/>
            <a:ext cx="299556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cat = [0.1, -0.2, 0.4, …]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dog = [0.2, -0.1, 0.7, …]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 flipH="1" rot="10800000">
            <a:off x="4212000" y="2242080"/>
            <a:ext cx="1214280" cy="19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5"/>
          <p:cNvSpPr/>
          <p:nvPr/>
        </p:nvSpPr>
        <p:spPr>
          <a:xfrm>
            <a:off x="4234320" y="1368000"/>
            <a:ext cx="3765600" cy="1184400"/>
          </a:xfrm>
          <a:prstGeom prst="rect">
            <a:avLst/>
          </a:pr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PRP  VBP PRP NN  CC   NN    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   </a:t>
            </a: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I     love  my  cat  and  dog  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8" name="CustomShape 6"/>
          <p:cNvSpPr/>
          <p:nvPr/>
        </p:nvSpPr>
        <p:spPr>
          <a:xfrm>
            <a:off x="453240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7"/>
          <p:cNvSpPr/>
          <p:nvPr/>
        </p:nvSpPr>
        <p:spPr>
          <a:xfrm>
            <a:off x="509688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8"/>
          <p:cNvSpPr/>
          <p:nvPr/>
        </p:nvSpPr>
        <p:spPr>
          <a:xfrm>
            <a:off x="557388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9"/>
          <p:cNvSpPr/>
          <p:nvPr/>
        </p:nvSpPr>
        <p:spPr>
          <a:xfrm>
            <a:off x="596304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10"/>
          <p:cNvSpPr/>
          <p:nvPr/>
        </p:nvSpPr>
        <p:spPr>
          <a:xfrm>
            <a:off x="638712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11"/>
          <p:cNvSpPr/>
          <p:nvPr/>
        </p:nvSpPr>
        <p:spPr>
          <a:xfrm>
            <a:off x="683748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12"/>
          <p:cNvSpPr/>
          <p:nvPr/>
        </p:nvSpPr>
        <p:spPr>
          <a:xfrm>
            <a:off x="725292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13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296BD48C-D8BD-41AE-A075-0A4CFE9D3400}" type="slidenum">
              <a:rPr b="0" lang="en-US" sz="1000" spc="-1" strike="noStrike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22" dur="indefinite" restart="never" nodeType="tmRoot">
          <p:childTnLst>
            <p:seq>
              <p:cTn id="2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311760" y="0"/>
            <a:ext cx="8516160" cy="5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Example: word vectors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311760" y="542880"/>
            <a:ext cx="8516160" cy="5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Word embedding methods (e.g. word2vec) learn one vector per word: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527040" y="1612440"/>
            <a:ext cx="299556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cat = [0.1, -0.2, 0.4, …]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dog = [0.2, -0.1, 0.7, …]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4234320" y="1368000"/>
            <a:ext cx="3765600" cy="1184400"/>
          </a:xfrm>
          <a:prstGeom prst="rect">
            <a:avLst/>
          </a:pr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PRP  VBP PRP NN  CC   NN    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   </a:t>
            </a: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I     love  my  cat  and  dog  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453240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6"/>
          <p:cNvSpPr/>
          <p:nvPr/>
        </p:nvSpPr>
        <p:spPr>
          <a:xfrm>
            <a:off x="509688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7"/>
          <p:cNvSpPr/>
          <p:nvPr/>
        </p:nvSpPr>
        <p:spPr>
          <a:xfrm>
            <a:off x="557388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8"/>
          <p:cNvSpPr/>
          <p:nvPr/>
        </p:nvSpPr>
        <p:spPr>
          <a:xfrm>
            <a:off x="596304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9"/>
          <p:cNvSpPr/>
          <p:nvPr/>
        </p:nvSpPr>
        <p:spPr>
          <a:xfrm>
            <a:off x="638712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0"/>
          <p:cNvSpPr/>
          <p:nvPr/>
        </p:nvSpPr>
        <p:spPr>
          <a:xfrm>
            <a:off x="683748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1"/>
          <p:cNvSpPr/>
          <p:nvPr/>
        </p:nvSpPr>
        <p:spPr>
          <a:xfrm>
            <a:off x="7252920" y="1713600"/>
            <a:ext cx="360" cy="29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2"/>
          <p:cNvSpPr/>
          <p:nvPr/>
        </p:nvSpPr>
        <p:spPr>
          <a:xfrm>
            <a:off x="4076640" y="2899080"/>
            <a:ext cx="4607280" cy="682560"/>
          </a:xfrm>
          <a:prstGeom prst="rect">
            <a:avLst/>
          </a:prstGeom>
          <a:noFill/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US" sz="1800" spc="-1" strike="noStrike">
                <a:solidFill>
                  <a:srgbClr val="ffffff"/>
                </a:solidFill>
                <a:latin typeface="Roboto"/>
                <a:ea typeface="Roboto"/>
              </a:rPr>
              <a:t>I love my cat and dog  .  }-&gt; “positive"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8" name="CustomShape 13"/>
          <p:cNvSpPr/>
          <p:nvPr/>
        </p:nvSpPr>
        <p:spPr>
          <a:xfrm flipH="1" rot="10800000">
            <a:off x="4203720" y="2239560"/>
            <a:ext cx="1214280" cy="19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14"/>
          <p:cNvSpPr/>
          <p:nvPr/>
        </p:nvSpPr>
        <p:spPr>
          <a:xfrm>
            <a:off x="2989440" y="2239560"/>
            <a:ext cx="968760" cy="84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lt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15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9DC3D353-B30D-4C84-BE2A-E5C4E772184B}" type="slidenum">
              <a:rPr b="0" lang="en-US" sz="1000" spc="-1" strike="noStrike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24" dur="indefinite" restart="never" nodeType="tmRoot">
          <p:childTnLst>
            <p:seq>
              <p:cTn id="2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15480"/>
            <a:ext cx="9139680" cy="60084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Roboto"/>
                <a:ea typeface="Roboto"/>
              </a:rPr>
              <a:t>Why embed words?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326880" y="578520"/>
            <a:ext cx="8125560" cy="34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Embeddings are themselves parameters, can be learned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Much lower dimensional space than sparse one-hot encodings: easier to compute with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We can generalize across words via their continuous dense word embeddings, as opposed to categorical one-hot encodings; mitigates data sparsity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338760">
              <a:lnSpc>
                <a:spcPct val="100000"/>
              </a:lnSpc>
              <a:buClr>
                <a:srgbClr val="666666"/>
              </a:buClr>
              <a:buFont typeface="Roboto"/>
              <a:buChar char="❏"/>
            </a:pPr>
            <a:r>
              <a:rPr b="0" lang="en-US" sz="1800" spc="-1" strike="noStrike">
                <a:solidFill>
                  <a:srgbClr val="666666"/>
                </a:solidFill>
                <a:latin typeface="Roboto"/>
                <a:ea typeface="Roboto"/>
              </a:rPr>
              <a:t>We can share word representations across tasks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8472600" y="4663080"/>
            <a:ext cx="54432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204FBCBA-F2ED-4B29-B3EE-49FEA2572A0D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1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2019-11-13T11:06:36Z</dcterms:modified>
  <cp:revision>36</cp:revision>
  <dc:subject/>
  <dc:title/>
</cp:coreProperties>
</file>